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7" r:id="rId2"/>
  </p:sldIdLst>
  <p:sldSz cx="27432000" cy="36576000"/>
  <p:notesSz cx="6858000" cy="9144000"/>
  <p:defaultTextStyle>
    <a:defPPr>
      <a:defRPr lang="en-US"/>
    </a:defPPr>
    <a:lvl1pPr marL="0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1pPr>
    <a:lvl2pPr marL="1776542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2pPr>
    <a:lvl3pPr marL="3553084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3pPr>
    <a:lvl4pPr marL="5329626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4pPr>
    <a:lvl5pPr marL="7106168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5pPr>
    <a:lvl6pPr marL="8882710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6pPr>
    <a:lvl7pPr marL="10659252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7pPr>
    <a:lvl8pPr marL="12435794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8pPr>
    <a:lvl9pPr marL="14212336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520" userDrawn="1">
          <p15:clr>
            <a:srgbClr val="A4A3A4"/>
          </p15:clr>
        </p15:guide>
        <p15:guide id="2" pos="86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AE6"/>
    <a:srgbClr val="385D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02"/>
    <p:restoredTop sz="95385" autoAdjust="0"/>
  </p:normalViewPr>
  <p:slideViewPr>
    <p:cSldViewPr>
      <p:cViewPr>
        <p:scale>
          <a:sx n="46" d="100"/>
          <a:sy n="46" d="100"/>
        </p:scale>
        <p:origin x="1768" y="-3688"/>
      </p:cViewPr>
      <p:guideLst>
        <p:guide orient="horz" pos="11520"/>
        <p:guide pos="86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A2EA02-A0BF-49A3-9E31-96151414932F}" type="datetimeFigureOut">
              <a:rPr lang="zh-CN" altLang="en-US" smtClean="0"/>
              <a:t>2021/12/3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05340F-1381-4922-AB0B-97F7079B3F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0014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271713" y="1143000"/>
            <a:ext cx="23145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05340F-1381-4922-AB0B-97F7079B3F2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8984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11362270"/>
            <a:ext cx="23317200" cy="78401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0726400"/>
            <a:ext cx="19202400" cy="9347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8699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7399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6099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4799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3499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12199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3089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49599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693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2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888200" y="1464739"/>
            <a:ext cx="6172200" cy="312081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1464739"/>
            <a:ext cx="18059400" cy="312081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144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5741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6939" y="23503469"/>
            <a:ext cx="23317200" cy="7264400"/>
          </a:xfrm>
        </p:spPr>
        <p:txBody>
          <a:bodyPr anchor="t"/>
          <a:lstStyle>
            <a:lvl1pPr algn="l">
              <a:defRPr sz="16315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6939" y="15502473"/>
            <a:ext cx="23317200" cy="8000997"/>
          </a:xfrm>
        </p:spPr>
        <p:txBody>
          <a:bodyPr anchor="b"/>
          <a:lstStyle>
            <a:lvl1pPr marL="0" indent="0">
              <a:buNone/>
              <a:defRPr sz="8210">
                <a:solidFill>
                  <a:schemeClr val="tx1">
                    <a:tint val="75000"/>
                  </a:schemeClr>
                </a:solidFill>
              </a:defRPr>
            </a:lvl1pPr>
            <a:lvl2pPr marL="1869988" indent="0">
              <a:buNone/>
              <a:defRPr sz="7368">
                <a:solidFill>
                  <a:schemeClr val="tx1">
                    <a:tint val="75000"/>
                  </a:schemeClr>
                </a:solidFill>
              </a:defRPr>
            </a:lvl2pPr>
            <a:lvl3pPr marL="3739976" indent="0">
              <a:buNone/>
              <a:defRPr sz="6526">
                <a:solidFill>
                  <a:schemeClr val="tx1">
                    <a:tint val="75000"/>
                  </a:schemeClr>
                </a:solidFill>
              </a:defRPr>
            </a:lvl3pPr>
            <a:lvl4pPr marL="5609964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4pPr>
            <a:lvl5pPr marL="7479952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5pPr>
            <a:lvl6pPr marL="9349941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6pPr>
            <a:lvl7pPr marL="11219929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7pPr>
            <a:lvl8pPr marL="13089917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8pPr>
            <a:lvl9pPr marL="14959905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858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8534402"/>
            <a:ext cx="12115800" cy="24138469"/>
          </a:xfrm>
        </p:spPr>
        <p:txBody>
          <a:bodyPr/>
          <a:lstStyle>
            <a:lvl1pPr>
              <a:defRPr sz="11473"/>
            </a:lvl1pPr>
            <a:lvl2pPr>
              <a:defRPr sz="9789"/>
            </a:lvl2pPr>
            <a:lvl3pPr>
              <a:defRPr sz="8210"/>
            </a:lvl3pPr>
            <a:lvl4pPr>
              <a:defRPr sz="7368"/>
            </a:lvl4pPr>
            <a:lvl5pPr>
              <a:defRPr sz="7368"/>
            </a:lvl5pPr>
            <a:lvl6pPr>
              <a:defRPr sz="7368"/>
            </a:lvl6pPr>
            <a:lvl7pPr>
              <a:defRPr sz="7368"/>
            </a:lvl7pPr>
            <a:lvl8pPr>
              <a:defRPr sz="7368"/>
            </a:lvl8pPr>
            <a:lvl9pPr>
              <a:defRPr sz="736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944600" y="8534402"/>
            <a:ext cx="12115800" cy="24138469"/>
          </a:xfrm>
        </p:spPr>
        <p:txBody>
          <a:bodyPr/>
          <a:lstStyle>
            <a:lvl1pPr>
              <a:defRPr sz="11473"/>
            </a:lvl1pPr>
            <a:lvl2pPr>
              <a:defRPr sz="9789"/>
            </a:lvl2pPr>
            <a:lvl3pPr>
              <a:defRPr sz="8210"/>
            </a:lvl3pPr>
            <a:lvl4pPr>
              <a:defRPr sz="7368"/>
            </a:lvl4pPr>
            <a:lvl5pPr>
              <a:defRPr sz="7368"/>
            </a:lvl5pPr>
            <a:lvl6pPr>
              <a:defRPr sz="7368"/>
            </a:lvl6pPr>
            <a:lvl7pPr>
              <a:defRPr sz="7368"/>
            </a:lvl7pPr>
            <a:lvl8pPr>
              <a:defRPr sz="7368"/>
            </a:lvl8pPr>
            <a:lvl9pPr>
              <a:defRPr sz="736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459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8187270"/>
            <a:ext cx="12120564" cy="3412064"/>
          </a:xfrm>
        </p:spPr>
        <p:txBody>
          <a:bodyPr anchor="b"/>
          <a:lstStyle>
            <a:lvl1pPr marL="0" indent="0">
              <a:buNone/>
              <a:defRPr sz="9789" b="1"/>
            </a:lvl1pPr>
            <a:lvl2pPr marL="1869988" indent="0">
              <a:buNone/>
              <a:defRPr sz="8210" b="1"/>
            </a:lvl2pPr>
            <a:lvl3pPr marL="3739976" indent="0">
              <a:buNone/>
              <a:defRPr sz="7368" b="1"/>
            </a:lvl3pPr>
            <a:lvl4pPr marL="5609964" indent="0">
              <a:buNone/>
              <a:defRPr sz="6526" b="1"/>
            </a:lvl4pPr>
            <a:lvl5pPr marL="7479952" indent="0">
              <a:buNone/>
              <a:defRPr sz="6526" b="1"/>
            </a:lvl5pPr>
            <a:lvl6pPr marL="9349941" indent="0">
              <a:buNone/>
              <a:defRPr sz="6526" b="1"/>
            </a:lvl6pPr>
            <a:lvl7pPr marL="11219929" indent="0">
              <a:buNone/>
              <a:defRPr sz="6526" b="1"/>
            </a:lvl7pPr>
            <a:lvl8pPr marL="13089917" indent="0">
              <a:buNone/>
              <a:defRPr sz="6526" b="1"/>
            </a:lvl8pPr>
            <a:lvl9pPr marL="14959905" indent="0">
              <a:buNone/>
              <a:defRPr sz="652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11599334"/>
            <a:ext cx="12120564" cy="21073536"/>
          </a:xfrm>
        </p:spPr>
        <p:txBody>
          <a:bodyPr/>
          <a:lstStyle>
            <a:lvl1pPr>
              <a:defRPr sz="9789"/>
            </a:lvl1pPr>
            <a:lvl2pPr>
              <a:defRPr sz="8210"/>
            </a:lvl2pPr>
            <a:lvl3pPr>
              <a:defRPr sz="7368"/>
            </a:lvl3pPr>
            <a:lvl4pPr>
              <a:defRPr sz="6526"/>
            </a:lvl4pPr>
            <a:lvl5pPr>
              <a:defRPr sz="6526"/>
            </a:lvl5pPr>
            <a:lvl6pPr>
              <a:defRPr sz="6526"/>
            </a:lvl6pPr>
            <a:lvl7pPr>
              <a:defRPr sz="6526"/>
            </a:lvl7pPr>
            <a:lvl8pPr>
              <a:defRPr sz="6526"/>
            </a:lvl8pPr>
            <a:lvl9pPr>
              <a:defRPr sz="652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935078" y="8187270"/>
            <a:ext cx="12125325" cy="3412064"/>
          </a:xfrm>
        </p:spPr>
        <p:txBody>
          <a:bodyPr anchor="b"/>
          <a:lstStyle>
            <a:lvl1pPr marL="0" indent="0">
              <a:buNone/>
              <a:defRPr sz="9789" b="1"/>
            </a:lvl1pPr>
            <a:lvl2pPr marL="1869988" indent="0">
              <a:buNone/>
              <a:defRPr sz="8210" b="1"/>
            </a:lvl2pPr>
            <a:lvl3pPr marL="3739976" indent="0">
              <a:buNone/>
              <a:defRPr sz="7368" b="1"/>
            </a:lvl3pPr>
            <a:lvl4pPr marL="5609964" indent="0">
              <a:buNone/>
              <a:defRPr sz="6526" b="1"/>
            </a:lvl4pPr>
            <a:lvl5pPr marL="7479952" indent="0">
              <a:buNone/>
              <a:defRPr sz="6526" b="1"/>
            </a:lvl5pPr>
            <a:lvl6pPr marL="9349941" indent="0">
              <a:buNone/>
              <a:defRPr sz="6526" b="1"/>
            </a:lvl6pPr>
            <a:lvl7pPr marL="11219929" indent="0">
              <a:buNone/>
              <a:defRPr sz="6526" b="1"/>
            </a:lvl7pPr>
            <a:lvl8pPr marL="13089917" indent="0">
              <a:buNone/>
              <a:defRPr sz="6526" b="1"/>
            </a:lvl8pPr>
            <a:lvl9pPr marL="14959905" indent="0">
              <a:buNone/>
              <a:defRPr sz="652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935078" y="11599334"/>
            <a:ext cx="12125325" cy="21073536"/>
          </a:xfrm>
        </p:spPr>
        <p:txBody>
          <a:bodyPr/>
          <a:lstStyle>
            <a:lvl1pPr>
              <a:defRPr sz="9789"/>
            </a:lvl1pPr>
            <a:lvl2pPr>
              <a:defRPr sz="8210"/>
            </a:lvl2pPr>
            <a:lvl3pPr>
              <a:defRPr sz="7368"/>
            </a:lvl3pPr>
            <a:lvl4pPr>
              <a:defRPr sz="6526"/>
            </a:lvl4pPr>
            <a:lvl5pPr>
              <a:defRPr sz="6526"/>
            </a:lvl5pPr>
            <a:lvl6pPr>
              <a:defRPr sz="6526"/>
            </a:lvl6pPr>
            <a:lvl7pPr>
              <a:defRPr sz="6526"/>
            </a:lvl7pPr>
            <a:lvl8pPr>
              <a:defRPr sz="6526"/>
            </a:lvl8pPr>
            <a:lvl9pPr>
              <a:defRPr sz="652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970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317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157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3" y="1456266"/>
            <a:ext cx="9024939" cy="6197600"/>
          </a:xfrm>
        </p:spPr>
        <p:txBody>
          <a:bodyPr anchor="b"/>
          <a:lstStyle>
            <a:lvl1pPr algn="l">
              <a:defRPr sz="821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25150" y="1456270"/>
            <a:ext cx="15335250" cy="31216603"/>
          </a:xfrm>
        </p:spPr>
        <p:txBody>
          <a:bodyPr/>
          <a:lstStyle>
            <a:lvl1pPr>
              <a:defRPr sz="13052"/>
            </a:lvl1pPr>
            <a:lvl2pPr>
              <a:defRPr sz="11473"/>
            </a:lvl2pPr>
            <a:lvl3pPr>
              <a:defRPr sz="9789"/>
            </a:lvl3pPr>
            <a:lvl4pPr>
              <a:defRPr sz="8210"/>
            </a:lvl4pPr>
            <a:lvl5pPr>
              <a:defRPr sz="8210"/>
            </a:lvl5pPr>
            <a:lvl6pPr>
              <a:defRPr sz="8210"/>
            </a:lvl6pPr>
            <a:lvl7pPr>
              <a:defRPr sz="8210"/>
            </a:lvl7pPr>
            <a:lvl8pPr>
              <a:defRPr sz="8210"/>
            </a:lvl8pPr>
            <a:lvl9pPr>
              <a:defRPr sz="821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3" y="7653870"/>
            <a:ext cx="9024939" cy="25019003"/>
          </a:xfrm>
        </p:spPr>
        <p:txBody>
          <a:bodyPr/>
          <a:lstStyle>
            <a:lvl1pPr marL="0" indent="0">
              <a:buNone/>
              <a:defRPr sz="5684"/>
            </a:lvl1pPr>
            <a:lvl2pPr marL="1869988" indent="0">
              <a:buNone/>
              <a:defRPr sz="4947"/>
            </a:lvl2pPr>
            <a:lvl3pPr marL="3739976" indent="0">
              <a:buNone/>
              <a:defRPr sz="4105"/>
            </a:lvl3pPr>
            <a:lvl4pPr marL="5609964" indent="0">
              <a:buNone/>
              <a:defRPr sz="3684"/>
            </a:lvl4pPr>
            <a:lvl5pPr marL="7479952" indent="0">
              <a:buNone/>
              <a:defRPr sz="3684"/>
            </a:lvl5pPr>
            <a:lvl6pPr marL="9349941" indent="0">
              <a:buNone/>
              <a:defRPr sz="3684"/>
            </a:lvl6pPr>
            <a:lvl7pPr marL="11219929" indent="0">
              <a:buNone/>
              <a:defRPr sz="3684"/>
            </a:lvl7pPr>
            <a:lvl8pPr marL="13089917" indent="0">
              <a:buNone/>
              <a:defRPr sz="3684"/>
            </a:lvl8pPr>
            <a:lvl9pPr marL="14959905" indent="0">
              <a:buNone/>
              <a:defRPr sz="368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754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6864" y="25603201"/>
            <a:ext cx="16459200" cy="3022603"/>
          </a:xfrm>
        </p:spPr>
        <p:txBody>
          <a:bodyPr anchor="b"/>
          <a:lstStyle>
            <a:lvl1pPr algn="l">
              <a:defRPr sz="821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76864" y="3268134"/>
            <a:ext cx="16459200" cy="21945600"/>
          </a:xfrm>
        </p:spPr>
        <p:txBody>
          <a:bodyPr/>
          <a:lstStyle>
            <a:lvl1pPr marL="0" indent="0">
              <a:buNone/>
              <a:defRPr sz="13052"/>
            </a:lvl1pPr>
            <a:lvl2pPr marL="1869988" indent="0">
              <a:buNone/>
              <a:defRPr sz="11473"/>
            </a:lvl2pPr>
            <a:lvl3pPr marL="3739976" indent="0">
              <a:buNone/>
              <a:defRPr sz="9789"/>
            </a:lvl3pPr>
            <a:lvl4pPr marL="5609964" indent="0">
              <a:buNone/>
              <a:defRPr sz="8210"/>
            </a:lvl4pPr>
            <a:lvl5pPr marL="7479952" indent="0">
              <a:buNone/>
              <a:defRPr sz="8210"/>
            </a:lvl5pPr>
            <a:lvl6pPr marL="9349941" indent="0">
              <a:buNone/>
              <a:defRPr sz="8210"/>
            </a:lvl6pPr>
            <a:lvl7pPr marL="11219929" indent="0">
              <a:buNone/>
              <a:defRPr sz="8210"/>
            </a:lvl7pPr>
            <a:lvl8pPr marL="13089917" indent="0">
              <a:buNone/>
              <a:defRPr sz="8210"/>
            </a:lvl8pPr>
            <a:lvl9pPr marL="14959905" indent="0">
              <a:buNone/>
              <a:defRPr sz="821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76864" y="28625804"/>
            <a:ext cx="16459200" cy="4292597"/>
          </a:xfrm>
        </p:spPr>
        <p:txBody>
          <a:bodyPr/>
          <a:lstStyle>
            <a:lvl1pPr marL="0" indent="0">
              <a:buNone/>
              <a:defRPr sz="5684"/>
            </a:lvl1pPr>
            <a:lvl2pPr marL="1869988" indent="0">
              <a:buNone/>
              <a:defRPr sz="4947"/>
            </a:lvl2pPr>
            <a:lvl3pPr marL="3739976" indent="0">
              <a:buNone/>
              <a:defRPr sz="4105"/>
            </a:lvl3pPr>
            <a:lvl4pPr marL="5609964" indent="0">
              <a:buNone/>
              <a:defRPr sz="3684"/>
            </a:lvl4pPr>
            <a:lvl5pPr marL="7479952" indent="0">
              <a:buNone/>
              <a:defRPr sz="3684"/>
            </a:lvl5pPr>
            <a:lvl6pPr marL="9349941" indent="0">
              <a:buNone/>
              <a:defRPr sz="3684"/>
            </a:lvl6pPr>
            <a:lvl7pPr marL="11219929" indent="0">
              <a:buNone/>
              <a:defRPr sz="3684"/>
            </a:lvl7pPr>
            <a:lvl8pPr marL="13089917" indent="0">
              <a:buNone/>
              <a:defRPr sz="3684"/>
            </a:lvl8pPr>
            <a:lvl9pPr marL="14959905" indent="0">
              <a:buNone/>
              <a:defRPr sz="368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153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1464736"/>
            <a:ext cx="24688800" cy="6096000"/>
          </a:xfrm>
          <a:prstGeom prst="rect">
            <a:avLst/>
          </a:prstGeom>
        </p:spPr>
        <p:txBody>
          <a:bodyPr vert="horz" lIns="355308" tIns="177654" rIns="355308" bIns="177654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8534402"/>
            <a:ext cx="24688800" cy="24138469"/>
          </a:xfrm>
          <a:prstGeom prst="rect">
            <a:avLst/>
          </a:prstGeom>
        </p:spPr>
        <p:txBody>
          <a:bodyPr vert="horz" lIns="355308" tIns="177654" rIns="355308" bIns="177654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71600" y="33900536"/>
            <a:ext cx="6400800" cy="1947334"/>
          </a:xfrm>
          <a:prstGeom prst="rect">
            <a:avLst/>
          </a:prstGeom>
        </p:spPr>
        <p:txBody>
          <a:bodyPr vert="horz" lIns="355308" tIns="177654" rIns="355308" bIns="177654" rtlCol="0" anchor="ctr"/>
          <a:lstStyle>
            <a:lvl1pPr algn="l">
              <a:defRPr sz="494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372600" y="33900536"/>
            <a:ext cx="8686800" cy="1947334"/>
          </a:xfrm>
          <a:prstGeom prst="rect">
            <a:avLst/>
          </a:prstGeom>
        </p:spPr>
        <p:txBody>
          <a:bodyPr vert="horz" lIns="355308" tIns="177654" rIns="355308" bIns="177654" rtlCol="0" anchor="ctr"/>
          <a:lstStyle>
            <a:lvl1pPr algn="ctr">
              <a:defRPr sz="494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659600" y="33900536"/>
            <a:ext cx="6400800" cy="1947334"/>
          </a:xfrm>
          <a:prstGeom prst="rect">
            <a:avLst/>
          </a:prstGeom>
        </p:spPr>
        <p:txBody>
          <a:bodyPr vert="horz" lIns="355308" tIns="177654" rIns="355308" bIns="177654" rtlCol="0" anchor="ctr"/>
          <a:lstStyle>
            <a:lvl1pPr algn="r">
              <a:defRPr sz="494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749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739976" rtl="0" eaLnBrk="1" latinLnBrk="0" hangingPunct="1">
        <a:spcBef>
          <a:spcPct val="0"/>
        </a:spcBef>
        <a:buNone/>
        <a:defRPr sz="179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02492" indent="-1402492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13052" kern="1200">
          <a:solidFill>
            <a:schemeClr val="tx1"/>
          </a:solidFill>
          <a:latin typeface="+mn-lt"/>
          <a:ea typeface="+mn-ea"/>
          <a:cs typeface="+mn-cs"/>
        </a:defRPr>
      </a:lvl1pPr>
      <a:lvl2pPr marL="3038731" indent="-1168743" algn="l" defTabSz="3739976" rtl="0" eaLnBrk="1" latinLnBrk="0" hangingPunct="1">
        <a:spcBef>
          <a:spcPct val="20000"/>
        </a:spcBef>
        <a:buFont typeface="Arial" panose="020B0604020202020204" pitchFamily="34" charset="0"/>
        <a:buChar char="–"/>
        <a:defRPr sz="11473" kern="1200">
          <a:solidFill>
            <a:schemeClr val="tx1"/>
          </a:solidFill>
          <a:latin typeface="+mn-lt"/>
          <a:ea typeface="+mn-ea"/>
          <a:cs typeface="+mn-cs"/>
        </a:defRPr>
      </a:lvl2pPr>
      <a:lvl3pPr marL="4674970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9789" kern="1200">
          <a:solidFill>
            <a:schemeClr val="tx1"/>
          </a:solidFill>
          <a:latin typeface="+mn-lt"/>
          <a:ea typeface="+mn-ea"/>
          <a:cs typeface="+mn-cs"/>
        </a:defRPr>
      </a:lvl3pPr>
      <a:lvl4pPr marL="6544958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–"/>
        <a:defRPr sz="8210" kern="1200">
          <a:solidFill>
            <a:schemeClr val="tx1"/>
          </a:solidFill>
          <a:latin typeface="+mn-lt"/>
          <a:ea typeface="+mn-ea"/>
          <a:cs typeface="+mn-cs"/>
        </a:defRPr>
      </a:lvl4pPr>
      <a:lvl5pPr marL="8414946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»"/>
        <a:defRPr sz="8210" kern="1200">
          <a:solidFill>
            <a:schemeClr val="tx1"/>
          </a:solidFill>
          <a:latin typeface="+mn-lt"/>
          <a:ea typeface="+mn-ea"/>
          <a:cs typeface="+mn-cs"/>
        </a:defRPr>
      </a:lvl5pPr>
      <a:lvl6pPr marL="10284935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8210" kern="1200">
          <a:solidFill>
            <a:schemeClr val="tx1"/>
          </a:solidFill>
          <a:latin typeface="+mn-lt"/>
          <a:ea typeface="+mn-ea"/>
          <a:cs typeface="+mn-cs"/>
        </a:defRPr>
      </a:lvl6pPr>
      <a:lvl7pPr marL="12154923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8210" kern="1200">
          <a:solidFill>
            <a:schemeClr val="tx1"/>
          </a:solidFill>
          <a:latin typeface="+mn-lt"/>
          <a:ea typeface="+mn-ea"/>
          <a:cs typeface="+mn-cs"/>
        </a:defRPr>
      </a:lvl7pPr>
      <a:lvl8pPr marL="14024911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8210" kern="1200">
          <a:solidFill>
            <a:schemeClr val="tx1"/>
          </a:solidFill>
          <a:latin typeface="+mn-lt"/>
          <a:ea typeface="+mn-ea"/>
          <a:cs typeface="+mn-cs"/>
        </a:defRPr>
      </a:lvl8pPr>
      <a:lvl9pPr marL="15894899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82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1pPr>
      <a:lvl2pPr marL="1869988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2pPr>
      <a:lvl3pPr marL="3739976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3pPr>
      <a:lvl4pPr marL="5609964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4pPr>
      <a:lvl5pPr marL="7479952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5pPr>
      <a:lvl6pPr marL="9349941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6pPr>
      <a:lvl7pPr marL="11219929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7pPr>
      <a:lvl8pPr marL="13089917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8pPr>
      <a:lvl9pPr marL="14959905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11" Type="http://schemas.openxmlformats.org/officeDocument/2006/relationships/image" Target="../media/image9.jpe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2.png"/><Relationship Id="rId9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36000">
              <a:schemeClr val="accent1">
                <a:lumMod val="87000"/>
              </a:schemeClr>
            </a:gs>
            <a:gs pos="85000">
              <a:schemeClr val="tx1"/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04800" y="513814"/>
            <a:ext cx="26734989" cy="3829586"/>
          </a:xfrm>
          <a:prstGeom prst="rect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 dirty="0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304800" y="4623159"/>
            <a:ext cx="15544800" cy="8749578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8" name="矩形 7"/>
          <p:cNvSpPr/>
          <p:nvPr/>
        </p:nvSpPr>
        <p:spPr>
          <a:xfrm>
            <a:off x="16306800" y="4623158"/>
            <a:ext cx="10774737" cy="8741886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9" name="矩形 8"/>
          <p:cNvSpPr/>
          <p:nvPr/>
        </p:nvSpPr>
        <p:spPr>
          <a:xfrm>
            <a:off x="304800" y="13751685"/>
            <a:ext cx="8714147" cy="22369579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2" name="矩形 1"/>
          <p:cNvSpPr/>
          <p:nvPr/>
        </p:nvSpPr>
        <p:spPr>
          <a:xfrm>
            <a:off x="304800" y="13751685"/>
            <a:ext cx="8674635" cy="1086980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GLOBAL COVID-19 VISUALIZATION</a:t>
            </a:r>
            <a:endParaRPr lang="zh-CN" altLang="en-US" sz="4210" dirty="0"/>
          </a:p>
        </p:txBody>
      </p:sp>
      <p:sp>
        <p:nvSpPr>
          <p:cNvPr id="23" name="矩形 22"/>
          <p:cNvSpPr/>
          <p:nvPr/>
        </p:nvSpPr>
        <p:spPr>
          <a:xfrm>
            <a:off x="9308565" y="13743991"/>
            <a:ext cx="8979435" cy="19373641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24" name="矩形 23"/>
          <p:cNvSpPr/>
          <p:nvPr/>
        </p:nvSpPr>
        <p:spPr>
          <a:xfrm>
            <a:off x="9309118" y="13751685"/>
            <a:ext cx="8978882" cy="1086980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COVID-19</a:t>
            </a:r>
            <a:r>
              <a:rPr lang="zh-CN" altLang="en-US" sz="4210" dirty="0"/>
              <a:t> </a:t>
            </a:r>
            <a:r>
              <a:rPr lang="en-US" altLang="zh-CN" sz="4210" dirty="0"/>
              <a:t>TWEET VISUALIZATION</a:t>
            </a:r>
            <a:endParaRPr lang="zh-CN" altLang="en-US" sz="4210" dirty="0"/>
          </a:p>
        </p:txBody>
      </p:sp>
      <p:sp>
        <p:nvSpPr>
          <p:cNvPr id="25" name="矩形 24"/>
          <p:cNvSpPr/>
          <p:nvPr/>
        </p:nvSpPr>
        <p:spPr>
          <a:xfrm>
            <a:off x="304800" y="4659972"/>
            <a:ext cx="15544800" cy="909364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INTRODUCTION</a:t>
            </a:r>
            <a:r>
              <a:rPr lang="zh-CN" altLang="en-US" sz="4210" dirty="0"/>
              <a:t> </a:t>
            </a:r>
            <a:r>
              <a:rPr lang="en-US" altLang="zh-CN" sz="4210" dirty="0"/>
              <a:t>AND</a:t>
            </a:r>
            <a:r>
              <a:rPr lang="zh-CN" altLang="en-US" sz="4210" dirty="0"/>
              <a:t> </a:t>
            </a:r>
            <a:r>
              <a:rPr lang="en-US" altLang="zh-CN" sz="4210" dirty="0"/>
              <a:t>MOTIVATION</a:t>
            </a:r>
            <a:endParaRPr lang="zh-CN" altLang="en-US" sz="4210" dirty="0"/>
          </a:p>
        </p:txBody>
      </p:sp>
      <p:sp>
        <p:nvSpPr>
          <p:cNvPr id="35" name="矩形 34"/>
          <p:cNvSpPr/>
          <p:nvPr/>
        </p:nvSpPr>
        <p:spPr>
          <a:xfrm>
            <a:off x="18592800" y="13751685"/>
            <a:ext cx="8446989" cy="22310501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37" name="矩形 36"/>
          <p:cNvSpPr/>
          <p:nvPr/>
        </p:nvSpPr>
        <p:spPr>
          <a:xfrm>
            <a:off x="18577618" y="13751686"/>
            <a:ext cx="8503920" cy="1086980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COVID-19 TWITTER</a:t>
            </a:r>
            <a:r>
              <a:rPr lang="zh-CN" altLang="en-US" sz="4210" dirty="0"/>
              <a:t> </a:t>
            </a:r>
            <a:r>
              <a:rPr lang="en-US" altLang="zh-CN" sz="4210" dirty="0"/>
              <a:t>WORD</a:t>
            </a:r>
            <a:r>
              <a:rPr lang="zh-CN" altLang="en-US" sz="4210" dirty="0"/>
              <a:t> </a:t>
            </a:r>
            <a:r>
              <a:rPr lang="en-US" altLang="zh-CN" sz="4210" dirty="0"/>
              <a:t>CLOUDS</a:t>
            </a:r>
            <a:endParaRPr lang="zh-CN" altLang="en-US" sz="4210" dirty="0"/>
          </a:p>
        </p:txBody>
      </p:sp>
      <p:sp>
        <p:nvSpPr>
          <p:cNvPr id="52" name="矩形 51"/>
          <p:cNvSpPr/>
          <p:nvPr/>
        </p:nvSpPr>
        <p:spPr>
          <a:xfrm>
            <a:off x="1845734" y="2345599"/>
            <a:ext cx="23605066" cy="1388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8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COVID-19</a:t>
            </a:r>
            <a:r>
              <a:rPr lang="zh-CN" altLang="en-US" sz="8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   </a:t>
            </a:r>
            <a:r>
              <a:rPr lang="en-US" altLang="zh-CN" sz="8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GLOBAL</a:t>
            </a:r>
            <a:r>
              <a:rPr lang="zh-CN" altLang="en-US" sz="8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   </a:t>
            </a:r>
            <a:r>
              <a:rPr lang="en-US" altLang="zh-CN" sz="8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VISUALIZATION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457201" y="5735895"/>
            <a:ext cx="15361862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Twitter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as a leading social platform, generates over 800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million Tweets in a single day. The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discussions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focus on COVID-19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is too overwhelming for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us to extract the useful information. Also, current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COVID-related websites only provide visualizations on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daily cases. The relationship between COVID-19 and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twitter topics has not been fully explored yet. Therefore,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would like to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Demonstrate how COVID-19 spread across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 world.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Manifest the correlation between trend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in tweets and actual COVID-19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trend.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Present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 word cloud of most frequently occurring tokenized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words.</a:t>
            </a:r>
          </a:p>
          <a:p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By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performing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above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visualizations,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project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goal wishes to: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Evaluate the relationship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between the COVID-19 cases and number of tweets in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each country.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Provide data visualization to assist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users make decisions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regarding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pandemic.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Give users an overview of the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most popular topics about COVID-19 on Twitter.</a:t>
            </a:r>
          </a:p>
        </p:txBody>
      </p:sp>
      <p:sp>
        <p:nvSpPr>
          <p:cNvPr id="54" name="矩形 53"/>
          <p:cNvSpPr/>
          <p:nvPr/>
        </p:nvSpPr>
        <p:spPr>
          <a:xfrm>
            <a:off x="16306800" y="4633713"/>
            <a:ext cx="10774737" cy="935623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DATASETS</a:t>
            </a:r>
            <a:endParaRPr lang="zh-CN" altLang="en-US" sz="4210" dirty="0"/>
          </a:p>
        </p:txBody>
      </p:sp>
      <p:sp>
        <p:nvSpPr>
          <p:cNvPr id="55" name="矩形 54"/>
          <p:cNvSpPr/>
          <p:nvPr/>
        </p:nvSpPr>
        <p:spPr>
          <a:xfrm>
            <a:off x="9308566" y="33460169"/>
            <a:ext cx="8979434" cy="2661095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57" name="矩形 56"/>
          <p:cNvSpPr/>
          <p:nvPr/>
        </p:nvSpPr>
        <p:spPr>
          <a:xfrm>
            <a:off x="9308565" y="33460169"/>
            <a:ext cx="8979435" cy="525031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CONTACTS</a:t>
            </a:r>
            <a:endParaRPr lang="zh-CN" altLang="en-US" sz="4210" dirty="0"/>
          </a:p>
        </p:txBody>
      </p:sp>
      <p:sp>
        <p:nvSpPr>
          <p:cNvPr id="95" name="矩形 94"/>
          <p:cNvSpPr/>
          <p:nvPr/>
        </p:nvSpPr>
        <p:spPr>
          <a:xfrm>
            <a:off x="8821108" y="34152007"/>
            <a:ext cx="9924092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400" dirty="0">
                <a:solidFill>
                  <a:srgbClr val="F9FAE6"/>
                </a:solidFill>
              </a:rPr>
              <a:t>speng65@gatech.edu, ywang3336@gatech.edu,</a:t>
            </a:r>
            <a:r>
              <a:rPr lang="zh-CN" altLang="en-US" sz="3400" dirty="0">
                <a:solidFill>
                  <a:srgbClr val="F9FAE6"/>
                </a:solidFill>
              </a:rPr>
              <a:t> </a:t>
            </a:r>
            <a:endParaRPr lang="en-US" altLang="zh-CN" sz="3400" dirty="0">
              <a:solidFill>
                <a:srgbClr val="F9FAE6"/>
              </a:solidFill>
            </a:endParaRPr>
          </a:p>
          <a:p>
            <a:pPr algn="ctr"/>
            <a:r>
              <a:rPr lang="en-US" altLang="zh-CN" sz="3400" dirty="0">
                <a:solidFill>
                  <a:srgbClr val="F9FAE6"/>
                </a:solidFill>
              </a:rPr>
              <a:t>gmeng9@gatech.edu,</a:t>
            </a:r>
            <a:r>
              <a:rPr lang="zh-CN" altLang="en-US" sz="3400" dirty="0">
                <a:solidFill>
                  <a:srgbClr val="F9FAE6"/>
                </a:solidFill>
              </a:rPr>
              <a:t>  </a:t>
            </a:r>
            <a:r>
              <a:rPr lang="en-US" altLang="zh-CN" sz="3400" dirty="0">
                <a:solidFill>
                  <a:srgbClr val="F9FAE6"/>
                </a:solidFill>
              </a:rPr>
              <a:t>liuzefang@gatech.edu,</a:t>
            </a:r>
            <a:r>
              <a:rPr lang="zh-CN" altLang="en-US" sz="3400" dirty="0">
                <a:solidFill>
                  <a:srgbClr val="F9FAE6"/>
                </a:solidFill>
              </a:rPr>
              <a:t> </a:t>
            </a:r>
            <a:r>
              <a:rPr lang="en-US" altLang="zh-CN" sz="3400" dirty="0">
                <a:solidFill>
                  <a:srgbClr val="F9FAE6"/>
                </a:solidFill>
              </a:rPr>
              <a:t>jmao@gatech.edu,</a:t>
            </a:r>
            <a:r>
              <a:rPr lang="zh-CN" altLang="en-US" sz="3400" dirty="0">
                <a:solidFill>
                  <a:srgbClr val="F9FAE6"/>
                </a:solidFill>
              </a:rPr>
              <a:t>  </a:t>
            </a:r>
            <a:r>
              <a:rPr lang="en-US" altLang="zh-CN" sz="3400" dirty="0">
                <a:solidFill>
                  <a:srgbClr val="F9FAE6"/>
                </a:solidFill>
              </a:rPr>
              <a:t>hhuang413@gatech.edu</a:t>
            </a:r>
            <a:r>
              <a:rPr lang="zh-CN" altLang="en-US" sz="3400" dirty="0">
                <a:solidFill>
                  <a:srgbClr val="F9FAE6"/>
                </a:solidFill>
              </a:rPr>
              <a:t> </a:t>
            </a:r>
          </a:p>
        </p:txBody>
      </p:sp>
      <p:sp>
        <p:nvSpPr>
          <p:cNvPr id="105" name="矩形 104"/>
          <p:cNvSpPr/>
          <p:nvPr/>
        </p:nvSpPr>
        <p:spPr>
          <a:xfrm>
            <a:off x="16535400" y="5688985"/>
            <a:ext cx="10286999" cy="74174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-</a:t>
            </a:r>
            <a:r>
              <a:rPr lang="zh-CN" altLang="en-US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Dataset-1:</a:t>
            </a:r>
            <a:r>
              <a:rPr lang="zh-CN" altLang="en-US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COVID-19 daily cases </a:t>
            </a:r>
          </a:p>
          <a:p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COVID-19 data is provided by the Center for Systems Science and Engineering (CSSE) at Johns Hopkins University, which has COVID-19 cases by day, month and year.</a:t>
            </a:r>
            <a:endParaRPr lang="en-US" altLang="zh-CN" sz="36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-</a:t>
            </a:r>
            <a:r>
              <a:rPr lang="zh-CN" altLang="en-US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Dataset-2:</a:t>
            </a:r>
            <a:r>
              <a:rPr lang="zh-CN" altLang="en-US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COVID-19 Twitter chatter dataset</a:t>
            </a:r>
          </a:p>
          <a:p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This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dataset is maintained by the Panacea Lab at GSU. It consists of COVID-19-related tweets acquired from the Twitter Stream related to COVID-19 chatter and provides top 1000 frequent terms, bigrams, and trigrams. Due to limited computing power, we picked a period of interest (March 1 to April 15, 2021)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to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capture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 second spike of COVID-19 cases in the U.S.</a:t>
            </a:r>
            <a:endParaRPr lang="zh-CN" altLang="en-US" sz="3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6" name="矩形 53">
            <a:extLst>
              <a:ext uri="{FF2B5EF4-FFF2-40B4-BE49-F238E27FC236}">
                <a16:creationId xmlns:a16="http://schemas.microsoft.com/office/drawing/2014/main" id="{59DC5854-F7B3-D74D-941F-3FF3216B92E6}"/>
              </a:ext>
            </a:extLst>
          </p:cNvPr>
          <p:cNvSpPr/>
          <p:nvPr/>
        </p:nvSpPr>
        <p:spPr>
          <a:xfrm>
            <a:off x="304800" y="513814"/>
            <a:ext cx="26776737" cy="1388201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zh-CN" altLang="en-US" sz="4421" dirty="0"/>
              <a:t>  </a:t>
            </a:r>
            <a:r>
              <a:rPr lang="en-US" altLang="zh-CN" sz="4421" dirty="0" err="1"/>
              <a:t>Shengyun</a:t>
            </a:r>
            <a:r>
              <a:rPr lang="en-US" altLang="zh-CN" sz="4421" dirty="0"/>
              <a:t> Peng</a:t>
            </a:r>
            <a:r>
              <a:rPr lang="zh-CN" altLang="en-US" sz="4421" dirty="0"/>
              <a:t>           </a:t>
            </a:r>
            <a:r>
              <a:rPr lang="en-US" altLang="zh-CN" sz="4421" dirty="0"/>
              <a:t> </a:t>
            </a:r>
            <a:r>
              <a:rPr lang="en-US" altLang="zh-CN" sz="4421" dirty="0" err="1"/>
              <a:t>Junyan</a:t>
            </a:r>
            <a:r>
              <a:rPr lang="en-US" altLang="zh-CN" sz="4421" dirty="0"/>
              <a:t> Mao </a:t>
            </a:r>
            <a:r>
              <a:rPr lang="zh-CN" altLang="en-US" sz="4421" dirty="0"/>
              <a:t>             </a:t>
            </a:r>
            <a:r>
              <a:rPr lang="en-US" altLang="zh-CN" sz="4421" dirty="0" err="1"/>
              <a:t>Guanchen</a:t>
            </a:r>
            <a:r>
              <a:rPr lang="en-US" altLang="zh-CN" sz="4421" dirty="0"/>
              <a:t> Meng</a:t>
            </a:r>
            <a:r>
              <a:rPr lang="zh-CN" altLang="en-US" sz="4421" dirty="0"/>
              <a:t>            </a:t>
            </a:r>
            <a:r>
              <a:rPr lang="en-US" altLang="zh-CN" sz="4421" dirty="0" err="1"/>
              <a:t>Zefang</a:t>
            </a:r>
            <a:r>
              <a:rPr lang="en-US" altLang="zh-CN" sz="4421" dirty="0"/>
              <a:t> Liu </a:t>
            </a:r>
            <a:r>
              <a:rPr lang="zh-CN" altLang="en-US" sz="4421" dirty="0"/>
              <a:t>             </a:t>
            </a:r>
            <a:r>
              <a:rPr lang="en-US" altLang="zh-CN" sz="4421" dirty="0" err="1"/>
              <a:t>Yuxuan</a:t>
            </a:r>
            <a:r>
              <a:rPr lang="en-US" altLang="zh-CN" sz="4421" dirty="0"/>
              <a:t> Wang</a:t>
            </a:r>
            <a:r>
              <a:rPr lang="zh-CN" altLang="en-US" sz="4421" dirty="0"/>
              <a:t> </a:t>
            </a:r>
            <a:r>
              <a:rPr lang="en-US" altLang="zh-CN" sz="4421" dirty="0"/>
              <a:t> </a:t>
            </a:r>
            <a:r>
              <a:rPr lang="zh-CN" altLang="en-US" sz="4421" dirty="0"/>
              <a:t>           </a:t>
            </a:r>
            <a:r>
              <a:rPr lang="en-US" altLang="zh-CN" sz="4421" dirty="0" err="1"/>
              <a:t>Huili</a:t>
            </a:r>
            <a:r>
              <a:rPr lang="en-US" altLang="zh-CN" sz="4421" dirty="0"/>
              <a:t> Huang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0073A8-26A1-1349-BE8A-2F123392D1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31889" y="2120053"/>
            <a:ext cx="2237911" cy="2072326"/>
          </a:xfrm>
          <a:prstGeom prst="rect">
            <a:avLst/>
          </a:prstGeom>
        </p:spPr>
      </p:pic>
      <p:pic>
        <p:nvPicPr>
          <p:cNvPr id="10" name="Picture 9" descr="A picture containing light, dark&#10;&#10;Description automatically generated">
            <a:extLst>
              <a:ext uri="{FF2B5EF4-FFF2-40B4-BE49-F238E27FC236}">
                <a16:creationId xmlns:a16="http://schemas.microsoft.com/office/drawing/2014/main" id="{A08EED4A-7856-4546-BE1C-0AB1EBC4F9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867" y="2244286"/>
            <a:ext cx="2074333" cy="1866900"/>
          </a:xfrm>
          <a:prstGeom prst="rect">
            <a:avLst/>
          </a:prstGeom>
        </p:spPr>
      </p:pic>
      <p:sp>
        <p:nvSpPr>
          <p:cNvPr id="22" name="矩形 104">
            <a:extLst>
              <a:ext uri="{FF2B5EF4-FFF2-40B4-BE49-F238E27FC236}">
                <a16:creationId xmlns:a16="http://schemas.microsoft.com/office/drawing/2014/main" id="{5F2D3593-0F24-D54D-9D9B-E21A8376EE3F}"/>
              </a:ext>
            </a:extLst>
          </p:cNvPr>
          <p:cNvSpPr/>
          <p:nvPr/>
        </p:nvSpPr>
        <p:spPr>
          <a:xfrm>
            <a:off x="9421453" y="15035093"/>
            <a:ext cx="8714147" cy="18035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Approaches: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6000 tweets with geographic coordinates selected from 408312 COVID-19 related tweets in the March and April 2021.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World population globe used for visualizing tweets locations effectively.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Bars with higher heights and red color for more tweets from one position.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Twitter data visualization by geographic coordinates presenting tweets intuitively and innovatively compared by countries.</a:t>
            </a:r>
          </a:p>
          <a:p>
            <a:endParaRPr lang="en-US" altLang="zh-CN" sz="3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Experiments and results: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Legibility of the geographic data, density of coordinates, and distinctiveness of colors used for evaluating visualizations.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 globe with bars presented as results.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World population globe with proper longitude and latitude data giving the clearest result.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3D5B7F9-992E-1345-8157-757F63CC3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7201" y="21426099"/>
            <a:ext cx="6963999" cy="6691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矩形 104">
            <a:extLst>
              <a:ext uri="{FF2B5EF4-FFF2-40B4-BE49-F238E27FC236}">
                <a16:creationId xmlns:a16="http://schemas.microsoft.com/office/drawing/2014/main" id="{8AE793BA-C16F-D048-A5A8-259E52B3EA11}"/>
              </a:ext>
            </a:extLst>
          </p:cNvPr>
          <p:cNvSpPr/>
          <p:nvPr/>
        </p:nvSpPr>
        <p:spPr>
          <a:xfrm>
            <a:off x="18821400" y="15225308"/>
            <a:ext cx="82296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We present two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word cloud experiment results to reflect the correlation between the epidemic and Twitter data.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Generate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cloud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of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during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COVID-19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second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wave.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endParaRPr lang="en-US" altLang="zh-CN" sz="3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Generate animated word cloud to show the most popular COVID-19 topic in each month from Jan-Apr 2021.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Prove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change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of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Twitter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topics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is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related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to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COVID-19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situation.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endParaRPr lang="en-US" altLang="zh-CN" sz="3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27" name="Picture 26" descr="Timeline&#10;&#10;Description automatically generated">
            <a:extLst>
              <a:ext uri="{FF2B5EF4-FFF2-40B4-BE49-F238E27FC236}">
                <a16:creationId xmlns:a16="http://schemas.microsoft.com/office/drawing/2014/main" id="{02981C27-E5D0-CD4E-8A88-38D018DEA0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000" y="21000174"/>
            <a:ext cx="6812826" cy="6812826"/>
          </a:xfrm>
          <a:prstGeom prst="rect">
            <a:avLst/>
          </a:prstGeom>
        </p:spPr>
      </p:pic>
      <p:pic>
        <p:nvPicPr>
          <p:cNvPr id="28" name="Picture 27" descr="Text&#10;&#10;Description automatically generated">
            <a:extLst>
              <a:ext uri="{FF2B5EF4-FFF2-40B4-BE49-F238E27FC236}">
                <a16:creationId xmlns:a16="http://schemas.microsoft.com/office/drawing/2014/main" id="{BA7FE5DE-D136-4246-AC81-1681BFE889A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6" t="11822" r="4055"/>
          <a:stretch/>
        </p:blipFill>
        <p:spPr>
          <a:xfrm>
            <a:off x="20297113" y="28843447"/>
            <a:ext cx="4932055" cy="628475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D1A3508B-A4E3-DF47-91EA-9245252DE2DA}"/>
              </a:ext>
            </a:extLst>
          </p:cNvPr>
          <p:cNvSpPr txBox="1"/>
          <p:nvPr/>
        </p:nvSpPr>
        <p:spPr>
          <a:xfrm>
            <a:off x="18589650" y="27928669"/>
            <a:ext cx="8583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Fig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1.Word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cloud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for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COVID-19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second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wave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endParaRPr lang="en-US" sz="3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E9CACBF-5739-AA49-85F5-C590ABCAD01F}"/>
              </a:ext>
            </a:extLst>
          </p:cNvPr>
          <p:cNvSpPr txBox="1"/>
          <p:nvPr/>
        </p:nvSpPr>
        <p:spPr>
          <a:xfrm>
            <a:off x="20075482" y="35243869"/>
            <a:ext cx="5375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Fig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2.Word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cloud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animation</a:t>
            </a:r>
            <a:endParaRPr lang="en-US" sz="3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92B9888-5538-344D-B5D9-912B964FD426}"/>
              </a:ext>
            </a:extLst>
          </p:cNvPr>
          <p:cNvGrpSpPr/>
          <p:nvPr/>
        </p:nvGrpSpPr>
        <p:grpSpPr>
          <a:xfrm>
            <a:off x="685800" y="24231600"/>
            <a:ext cx="7957250" cy="11667744"/>
            <a:chOff x="686912" y="15035093"/>
            <a:chExt cx="7957250" cy="11668364"/>
          </a:xfrm>
        </p:grpSpPr>
        <p:pic>
          <p:nvPicPr>
            <p:cNvPr id="5" name="Picture 4" descr="A screenshot of a video game&#10;&#10;Description automatically generated with medium confidence">
              <a:extLst>
                <a:ext uri="{FF2B5EF4-FFF2-40B4-BE49-F238E27FC236}">
                  <a16:creationId xmlns:a16="http://schemas.microsoft.com/office/drawing/2014/main" id="{7269743B-87DE-3542-AE09-B79E9F606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912" y="15035093"/>
              <a:ext cx="7949922" cy="3919657"/>
            </a:xfrm>
            <a:prstGeom prst="rect">
              <a:avLst/>
            </a:prstGeom>
          </p:spPr>
        </p:pic>
        <p:pic>
          <p:nvPicPr>
            <p:cNvPr id="12" name="Picture 11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AD2F22FD-B58C-DE4F-9328-4A0D1B92B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912" y="18897600"/>
              <a:ext cx="7949922" cy="3929593"/>
            </a:xfrm>
            <a:prstGeom prst="rect">
              <a:avLst/>
            </a:prstGeom>
          </p:spPr>
        </p:pic>
        <p:pic>
          <p:nvPicPr>
            <p:cNvPr id="14" name="Picture 13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0DEB63D2-9B42-6741-9FCD-3EE5242A55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912" y="22783800"/>
              <a:ext cx="7957250" cy="3919657"/>
            </a:xfrm>
            <a:prstGeom prst="rect">
              <a:avLst/>
            </a:prstGeom>
          </p:spPr>
        </p:pic>
      </p:grpSp>
      <p:pic>
        <p:nvPicPr>
          <p:cNvPr id="16" name="Picture 15" descr="A screenshot of a video game&#10;&#10;Description automatically generated">
            <a:extLst>
              <a:ext uri="{FF2B5EF4-FFF2-40B4-BE49-F238E27FC236}">
                <a16:creationId xmlns:a16="http://schemas.microsoft.com/office/drawing/2014/main" id="{1A0DC73B-FD88-6645-8CC7-74CDAF7BC22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74" y="15035093"/>
            <a:ext cx="8067906" cy="3801631"/>
          </a:xfrm>
          <a:prstGeom prst="rect">
            <a:avLst/>
          </a:prstGeom>
        </p:spPr>
      </p:pic>
      <p:sp>
        <p:nvSpPr>
          <p:cNvPr id="33" name="矩形 104">
            <a:extLst>
              <a:ext uri="{FF2B5EF4-FFF2-40B4-BE49-F238E27FC236}">
                <a16:creationId xmlns:a16="http://schemas.microsoft.com/office/drawing/2014/main" id="{002D7127-F10C-A941-BBFC-1932D6543BEE}"/>
              </a:ext>
            </a:extLst>
          </p:cNvPr>
          <p:cNvSpPr/>
          <p:nvPr/>
        </p:nvSpPr>
        <p:spPr>
          <a:xfrm>
            <a:off x="614021" y="19037634"/>
            <a:ext cx="82296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User interface of the global COVID-19 cases: 1) line charts, 2) total number, </a:t>
            </a:r>
          </a:p>
          <a:p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3) country-wise cases of the selected date in the slide bar, and 4) the navigation bar.</a:t>
            </a:r>
          </a:p>
          <a:p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Dragging along the slide bar displays daily COVID-19 case data and each country changes to corresponding color scheme. Meanwhile, the total cases are dynamically displaying on the right.</a:t>
            </a:r>
          </a:p>
          <a:p>
            <a:endParaRPr lang="en-US" altLang="zh-CN" sz="3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1089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1422</TotalTime>
  <Words>579</Words>
  <Application>Microsoft Macintosh PowerPoint</Application>
  <PresentationFormat>Custom</PresentationFormat>
  <Paragraphs>53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CSST</dc:title>
  <dc:creator>CNCSST</dc:creator>
  <cp:lastModifiedBy>Liu, Zefang</cp:lastModifiedBy>
  <cp:revision>114</cp:revision>
  <dcterms:created xsi:type="dcterms:W3CDTF">2014-08-20T17:19:49Z</dcterms:created>
  <dcterms:modified xsi:type="dcterms:W3CDTF">2021-12-03T19:44:27Z</dcterms:modified>
</cp:coreProperties>
</file>

<file path=docProps/thumbnail.jpeg>
</file>